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63" r:id="rId5"/>
    <p:sldId id="264" r:id="rId6"/>
    <p:sldId id="269" r:id="rId7"/>
    <p:sldId id="259" r:id="rId8"/>
    <p:sldId id="266" r:id="rId9"/>
    <p:sldId id="261" r:id="rId10"/>
    <p:sldId id="272" r:id="rId11"/>
    <p:sldId id="262" r:id="rId12"/>
    <p:sldId id="270" r:id="rId13"/>
    <p:sldId id="273" r:id="rId14"/>
    <p:sldId id="27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60770-692C-42B8-B93C-401AA5D63D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5997551-66B1-4FC2-BF5F-DAE12768E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B1D2CE-AEC3-40DB-85C2-6183BFC34302}"/>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AD7B0E35-C6C7-40DE-8A57-7AF7046D6F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E4D645-BD20-44A4-851B-5A29B016D9DD}"/>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50354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8BE85-2829-4756-A70B-74844D0EBE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6F1D32-9425-4CA5-814F-C4EFB246D51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ADE548-CACB-47F4-8A3B-8CDC8019AEB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3668CA2E-BA94-44BB-8C16-B132F11A24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19056A-21DA-44B8-A852-284D83E72B44}"/>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23541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A122A8-3D34-403C-8727-0774D3DCC8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8E279DB-4333-4C55-9F58-001DEC47D39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773A54-5C49-48EE-85F7-6B043D164584}"/>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60B5661F-A80C-4C00-845C-D0B8F8A677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3E6ADB-4B3F-4DB1-A9DE-594314375DFB}"/>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139633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F67B4-BABC-44DD-8102-EE79BDB4F2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93D596-8739-4DA1-A9AE-E8480FB95CA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18A380-94C6-4CE9-ADF1-098DC16B29EF}"/>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46AFCF9B-749B-431A-B00E-BDD7B38963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31BBBB-E147-4BCC-852E-7573E594F5A9}"/>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93663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176A2-0787-40DF-ACEB-D9D99B9DA8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B687F9-F1EB-4122-91F3-9525A7533C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A7B9B86-56BF-468E-91E2-9D4D0668272C}"/>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51A98E4E-EE6B-41D4-AAAD-E69D7A817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67D34F-748E-4F08-8104-8D1C2E5CC527}"/>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64706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D938B-87A1-4283-A008-8B3F8950BF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7E35B3-58A3-416F-A97E-4A8F7068A9E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5AB399C-5CFC-4CDD-87A3-68ADC87E594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250A07A-3004-4295-AF54-F8942E8423B9}"/>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3E29169A-D222-4AEA-B867-76E8119C00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3BAFEE-33D8-439C-BE8C-3064BD488B30}"/>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025312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3BBA1-DE10-4F34-A9FE-1BBC908135A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1B528C-B88C-4C6B-A90E-D05C4EC86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A1F9334-0818-4B48-9DB7-C6E4FAB7C61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A7515F-2F51-44FD-8AC6-A68D02ACA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B4F3BEE-220E-43A0-8C0B-F536D4D4292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15C8511-321F-4B8D-93B7-DFBCC975DE7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8" name="页脚占位符 7">
            <a:extLst>
              <a:ext uri="{FF2B5EF4-FFF2-40B4-BE49-F238E27FC236}">
                <a16:creationId xmlns:a16="http://schemas.microsoft.com/office/drawing/2014/main" id="{5BDF7F65-CC28-4FF9-9C24-0113D6EC3D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CA0211-32A7-4A9E-B122-EA300D9A4AB6}"/>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51812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8148-9CFC-4CA2-AF0F-BD9B868191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866683-CB7C-4675-AECD-FE24D7A4E16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4" name="页脚占位符 3">
            <a:extLst>
              <a:ext uri="{FF2B5EF4-FFF2-40B4-BE49-F238E27FC236}">
                <a16:creationId xmlns:a16="http://schemas.microsoft.com/office/drawing/2014/main" id="{94BB7DBF-78EF-4A88-9AF7-B5B5FA7FC5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13CBBA-59C0-4917-BFCE-7C5179C79EBA}"/>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35847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FCE280-BBE1-405E-960D-39529DA5FB3F}"/>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3" name="页脚占位符 2">
            <a:extLst>
              <a:ext uri="{FF2B5EF4-FFF2-40B4-BE49-F238E27FC236}">
                <a16:creationId xmlns:a16="http://schemas.microsoft.com/office/drawing/2014/main" id="{0890D080-DF04-40B3-A054-2F3900630D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84E51C-41EC-430F-8EDE-9347FD7A0351}"/>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19443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9BACD-E2E2-4817-BA2E-F6365F9CF4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DA3F52-8FFA-4FCC-A702-6806378A3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9D3485F-E66E-4223-8F5A-FD95D2CB8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AB6897E-C951-4564-90EC-C4488FC1E73B}"/>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F614498B-1F75-4917-B311-453D9E7A74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614A2A-D252-4629-B633-5D080984EF60}"/>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84963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EE10D-20FE-4654-829E-DE792CB430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2E62DA-2FE4-480B-BB6C-31D712AAD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3E4DF0-530F-4EFA-98C4-4F4C2BE70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DBB887-BA97-45AE-B56B-6B24530B31F2}"/>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67119C4D-4AF9-446D-91FD-396FCF5B8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76904C-AAAD-41E7-87B7-D9954188C1D1}"/>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592126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4B0789-5E82-4406-B9C6-9D571BF7E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8B79C1-1C36-4253-902A-38791D929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F93D2E-3E29-44B4-827D-B504A66AE9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80161FE5-C371-44FB-B5B9-A2782051C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F37C31-7290-48DD-B970-6E0A0CEFE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1632926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delucas/newspaper"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d3js.org/" TargetMode="External"/><Relationship Id="rId5" Type="http://schemas.openxmlformats.org/officeDocument/2006/relationships/hyperlink" Target="https://github.com/amueller/word_cloud" TargetMode="External"/><Relationship Id="rId4" Type="http://schemas.openxmlformats.org/officeDocument/2006/relationships/hyperlink" Target="https://github.com/facebookresearch/fastTe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0C57C7C-DFE9-4A1E-B7A9-DF40E63366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0F0FFA2-9FD6-416D-BB96-271F3589D855}"/>
              </a:ext>
            </a:extLst>
          </p:cNvPr>
          <p:cNvSpPr>
            <a:spLocks noGrp="1"/>
          </p:cNvSpPr>
          <p:nvPr>
            <p:ph type="ctrTitle"/>
          </p:nvPr>
        </p:nvSpPr>
        <p:spPr>
          <a:xfrm>
            <a:off x="4380588" y="965199"/>
            <a:ext cx="6766078" cy="4927601"/>
          </a:xfrm>
        </p:spPr>
        <p:txBody>
          <a:bodyPr anchor="ctr">
            <a:normAutofit/>
          </a:bodyPr>
          <a:lstStyle/>
          <a:p>
            <a:pPr algn="l"/>
            <a:r>
              <a:rPr lang="en-US" altLang="zh-CN" sz="5400" b="1" dirty="0">
                <a:solidFill>
                  <a:schemeClr val="tx1">
                    <a:lumMod val="85000"/>
                    <a:lumOff val="15000"/>
                  </a:schemeClr>
                </a:solidFill>
                <a:latin typeface="Goudy Old Style" panose="02020502050305020303" pitchFamily="18" charset="0"/>
              </a:rPr>
              <a:t>Creative News Media</a:t>
            </a:r>
            <a:br>
              <a:rPr lang="en-US" altLang="zh-CN" sz="5400" b="1" dirty="0">
                <a:solidFill>
                  <a:schemeClr val="tx1">
                    <a:lumMod val="85000"/>
                    <a:lumOff val="15000"/>
                  </a:schemeClr>
                </a:solidFill>
                <a:latin typeface="Goudy Old Style" panose="02020502050305020303" pitchFamily="18" charset="0"/>
              </a:rPr>
            </a:br>
            <a:r>
              <a:rPr lang="en-US" altLang="zh-CN" sz="5400" b="1" dirty="0">
                <a:solidFill>
                  <a:schemeClr val="tx1">
                    <a:lumMod val="85000"/>
                    <a:lumOff val="15000"/>
                  </a:schemeClr>
                </a:solidFill>
                <a:latin typeface="Goudy Old Style" panose="02020502050305020303" pitchFamily="18" charset="0"/>
              </a:rPr>
              <a:t>Word cloud generator</a:t>
            </a:r>
            <a:endParaRPr lang="zh-CN" altLang="en-US" sz="5400" b="1" dirty="0">
              <a:solidFill>
                <a:schemeClr val="tx1">
                  <a:lumMod val="85000"/>
                  <a:lumOff val="15000"/>
                </a:schemeClr>
              </a:solidFill>
              <a:latin typeface="Goudy Old Style" panose="02020502050305020303" pitchFamily="18" charset="0"/>
            </a:endParaRPr>
          </a:p>
        </p:txBody>
      </p:sp>
      <p:sp>
        <p:nvSpPr>
          <p:cNvPr id="3" name="副标题 2">
            <a:extLst>
              <a:ext uri="{FF2B5EF4-FFF2-40B4-BE49-F238E27FC236}">
                <a16:creationId xmlns:a16="http://schemas.microsoft.com/office/drawing/2014/main" id="{36311B13-C7F6-49A5-AA49-CF105E869C7B}"/>
              </a:ext>
            </a:extLst>
          </p:cNvPr>
          <p:cNvSpPr>
            <a:spLocks noGrp="1"/>
          </p:cNvSpPr>
          <p:nvPr>
            <p:ph type="subTitle" idx="1"/>
          </p:nvPr>
        </p:nvSpPr>
        <p:spPr>
          <a:xfrm>
            <a:off x="1023257" y="965198"/>
            <a:ext cx="2707937" cy="4927602"/>
          </a:xfrm>
        </p:spPr>
        <p:txBody>
          <a:bodyPr anchor="ctr">
            <a:normAutofit/>
          </a:bodyPr>
          <a:lstStyle/>
          <a:p>
            <a:pPr algn="r"/>
            <a:r>
              <a:rPr lang="en-US" altLang="zh-CN" sz="2000" dirty="0" err="1">
                <a:solidFill>
                  <a:schemeClr val="accent1"/>
                </a:solidFill>
              </a:rPr>
              <a:t>Huiming</a:t>
            </a:r>
            <a:r>
              <a:rPr lang="en-US" altLang="zh-CN" sz="2000" dirty="0">
                <a:solidFill>
                  <a:schemeClr val="accent1"/>
                </a:solidFill>
              </a:rPr>
              <a:t> Sun</a:t>
            </a:r>
          </a:p>
          <a:p>
            <a:pPr algn="r"/>
            <a:r>
              <a:rPr lang="en-US" altLang="zh-CN" sz="2000" dirty="0">
                <a:solidFill>
                  <a:schemeClr val="accent1"/>
                </a:solidFill>
              </a:rPr>
              <a:t>Hao Ding</a:t>
            </a:r>
          </a:p>
          <a:p>
            <a:pPr algn="r"/>
            <a:r>
              <a:rPr lang="en-US" altLang="zh-CN" sz="2000" dirty="0">
                <a:solidFill>
                  <a:schemeClr val="accent1"/>
                </a:solidFill>
              </a:rPr>
              <a:t>Huang Rui</a:t>
            </a:r>
          </a:p>
          <a:p>
            <a:pPr algn="r"/>
            <a:r>
              <a:rPr lang="en-US" altLang="zh-CN" sz="2000" dirty="0" err="1">
                <a:solidFill>
                  <a:schemeClr val="accent1"/>
                </a:solidFill>
              </a:rPr>
              <a:t>Yunzhi</a:t>
            </a:r>
            <a:r>
              <a:rPr lang="en-US" altLang="zh-CN" sz="2000" dirty="0">
                <a:solidFill>
                  <a:schemeClr val="accent1"/>
                </a:solidFill>
              </a:rPr>
              <a:t> Tang</a:t>
            </a:r>
          </a:p>
          <a:p>
            <a:pPr algn="r"/>
            <a:r>
              <a:rPr lang="en-US" altLang="zh-CN" sz="2000" dirty="0" err="1">
                <a:solidFill>
                  <a:schemeClr val="accent1"/>
                </a:solidFill>
              </a:rPr>
              <a:t>Yiqing</a:t>
            </a:r>
            <a:r>
              <a:rPr lang="en-US" altLang="zh-CN" sz="2000" dirty="0">
                <a:solidFill>
                  <a:schemeClr val="accent1"/>
                </a:solidFill>
              </a:rPr>
              <a:t> Wang</a:t>
            </a:r>
          </a:p>
          <a:p>
            <a:pPr algn="r"/>
            <a:endParaRPr lang="en-US" altLang="zh-CN" sz="2000" dirty="0">
              <a:solidFill>
                <a:schemeClr val="accent1"/>
              </a:solidFill>
            </a:endParaRPr>
          </a:p>
        </p:txBody>
      </p:sp>
    </p:spTree>
    <p:extLst>
      <p:ext uri="{BB962C8B-B14F-4D97-AF65-F5344CB8AC3E}">
        <p14:creationId xmlns:p14="http://schemas.microsoft.com/office/powerpoint/2010/main" val="407410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4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1B0A1A1F-9ABE-4108-B364-4A7C428A6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467" y="643467"/>
            <a:ext cx="5571066" cy="5571066"/>
          </a:xfrm>
          <a:prstGeom prst="rect">
            <a:avLst/>
          </a:prstGeom>
        </p:spPr>
      </p:pic>
    </p:spTree>
    <p:extLst>
      <p:ext uri="{BB962C8B-B14F-4D97-AF65-F5344CB8AC3E}">
        <p14:creationId xmlns:p14="http://schemas.microsoft.com/office/powerpoint/2010/main" val="191373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5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9A10E3FD-2125-45E9-B564-245A2E504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951" y="643467"/>
            <a:ext cx="10462097" cy="5571066"/>
          </a:xfrm>
          <a:prstGeom prst="rect">
            <a:avLst/>
          </a:prstGeom>
        </p:spPr>
      </p:pic>
    </p:spTree>
    <p:extLst>
      <p:ext uri="{BB962C8B-B14F-4D97-AF65-F5344CB8AC3E}">
        <p14:creationId xmlns:p14="http://schemas.microsoft.com/office/powerpoint/2010/main" val="2711320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D7DF0E34-914F-46D5-9D84-87A8D0A62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956" y="643467"/>
            <a:ext cx="7428088" cy="5571066"/>
          </a:xfrm>
          <a:prstGeom prst="rect">
            <a:avLst/>
          </a:prstGeom>
        </p:spPr>
      </p:pic>
    </p:spTree>
    <p:extLst>
      <p:ext uri="{BB962C8B-B14F-4D97-AF65-F5344CB8AC3E}">
        <p14:creationId xmlns:p14="http://schemas.microsoft.com/office/powerpoint/2010/main" val="1283860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 name="Rectangle 12">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5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内容占位符 5">
            <a:extLst>
              <a:ext uri="{FF2B5EF4-FFF2-40B4-BE49-F238E27FC236}">
                <a16:creationId xmlns:a16="http://schemas.microsoft.com/office/drawing/2014/main" id="{BAC4338A-ABBB-45AF-A4A7-686DC625D7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951" y="643467"/>
            <a:ext cx="10462097" cy="5571066"/>
          </a:xfrm>
          <a:prstGeom prst="rect">
            <a:avLst/>
          </a:prstGeom>
        </p:spPr>
      </p:pic>
    </p:spTree>
    <p:extLst>
      <p:ext uri="{BB962C8B-B14F-4D97-AF65-F5344CB8AC3E}">
        <p14:creationId xmlns:p14="http://schemas.microsoft.com/office/powerpoint/2010/main" val="319219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06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4" name="Rectangle 143">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Image result for word cloud">
            <a:extLst>
              <a:ext uri="{FF2B5EF4-FFF2-40B4-BE49-F238E27FC236}">
                <a16:creationId xmlns:a16="http://schemas.microsoft.com/office/drawing/2014/main" id="{25139223-8285-47CC-B076-4E441655B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504069" y="137712"/>
            <a:ext cx="1998818" cy="39976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5BADB7F-F0F5-46EB-AC25-8AE99D3BA19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altLang="zh-CN" sz="5400" dirty="0">
                <a:solidFill>
                  <a:schemeClr val="bg1"/>
                </a:solidFill>
                <a:latin typeface="Jokerman" panose="04090605060D06020702" pitchFamily="82" charset="0"/>
              </a:rPr>
              <a:t>This is the end! Thank you!</a:t>
            </a:r>
          </a:p>
        </p:txBody>
      </p:sp>
      <p:pic>
        <p:nvPicPr>
          <p:cNvPr id="17" name="Picture 6" descr="Image result for word cloud">
            <a:extLst>
              <a:ext uri="{FF2B5EF4-FFF2-40B4-BE49-F238E27FC236}">
                <a16:creationId xmlns:a16="http://schemas.microsoft.com/office/drawing/2014/main" id="{769E0450-63C4-479D-9500-81082A830B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flipH="1">
            <a:off x="1689114" y="137712"/>
            <a:ext cx="1998818"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70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3829CEA-5848-44DC-A4F1-EFB9FAC57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85" y="2154124"/>
            <a:ext cx="4260814" cy="30659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Freeform: Shape 10">
            <a:extLst>
              <a:ext uri="{FF2B5EF4-FFF2-40B4-BE49-F238E27FC236}">
                <a16:creationId xmlns:a16="http://schemas.microsoft.com/office/drawing/2014/main" id="{64965EAE-E41A-435F-B993-07E824B6C9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7B16A6D7-6D59-4FE4-BE06-A9A9D9034252}"/>
              </a:ext>
            </a:extLst>
          </p:cNvPr>
          <p:cNvSpPr>
            <a:spLocks noGrp="1"/>
          </p:cNvSpPr>
          <p:nvPr>
            <p:ph type="title"/>
          </p:nvPr>
        </p:nvSpPr>
        <p:spPr>
          <a:xfrm>
            <a:off x="838199" y="365125"/>
            <a:ext cx="5529943" cy="1325563"/>
          </a:xfrm>
        </p:spPr>
        <p:txBody>
          <a:bodyPr>
            <a:normAutofit/>
          </a:bodyPr>
          <a:lstStyle/>
          <a:p>
            <a:r>
              <a:rPr lang="en-US" altLang="zh-CN" b="1" dirty="0">
                <a:solidFill>
                  <a:schemeClr val="bg1"/>
                </a:solidFill>
                <a:latin typeface="Goudy Old Style" panose="02020502050305020303" pitchFamily="18" charset="0"/>
              </a:rPr>
              <a:t>What is a Word cloud?</a:t>
            </a:r>
            <a:endParaRPr lang="zh-CN" altLang="en-US" b="1" dirty="0">
              <a:solidFill>
                <a:schemeClr val="bg1"/>
              </a:solidFill>
              <a:latin typeface="Goudy Old Style" panose="02020502050305020303" pitchFamily="18" charset="0"/>
            </a:endParaRPr>
          </a:p>
        </p:txBody>
      </p:sp>
      <p:sp>
        <p:nvSpPr>
          <p:cNvPr id="3" name="内容占位符 2">
            <a:extLst>
              <a:ext uri="{FF2B5EF4-FFF2-40B4-BE49-F238E27FC236}">
                <a16:creationId xmlns:a16="http://schemas.microsoft.com/office/drawing/2014/main" id="{A87F4B4A-1EB4-4DD6-B882-4219F6421755}"/>
              </a:ext>
            </a:extLst>
          </p:cNvPr>
          <p:cNvSpPr>
            <a:spLocks noGrp="1"/>
          </p:cNvSpPr>
          <p:nvPr>
            <p:ph idx="1"/>
          </p:nvPr>
        </p:nvSpPr>
        <p:spPr>
          <a:xfrm>
            <a:off x="701062" y="2322775"/>
            <a:ext cx="3569097" cy="2728619"/>
          </a:xfrm>
          <a:ln>
            <a:solidFill>
              <a:schemeClr val="bg1"/>
            </a:solidFill>
          </a:ln>
        </p:spPr>
        <p:txBody>
          <a:bodyPr>
            <a:normAutofit/>
          </a:bodyPr>
          <a:lstStyle/>
          <a:p>
            <a:pPr marL="0" indent="0">
              <a:buNone/>
            </a:pPr>
            <a:r>
              <a:rPr lang="en-US" altLang="zh-CN" sz="2000" b="1" dirty="0">
                <a:solidFill>
                  <a:schemeClr val="bg1"/>
                </a:solidFill>
                <a:latin typeface="Bell MT" panose="02020503060305020303" pitchFamily="18" charset="0"/>
              </a:rPr>
              <a:t>Word cloud is a visual representation of text data, typically used to depict keyword metadata on websites, or to visualize free form text. Tags are usually single words, and the importance of each tag is shown with font size or color.</a:t>
            </a:r>
            <a:endParaRPr lang="zh-CN" altLang="en-US" sz="2000" b="1" dirty="0">
              <a:solidFill>
                <a:schemeClr val="bg1"/>
              </a:solidFill>
              <a:latin typeface="Bell MT" panose="02020503060305020303" pitchFamily="18" charset="0"/>
            </a:endParaRPr>
          </a:p>
        </p:txBody>
      </p:sp>
      <p:sp>
        <p:nvSpPr>
          <p:cNvPr id="4" name="箭头: 右 3">
            <a:extLst>
              <a:ext uri="{FF2B5EF4-FFF2-40B4-BE49-F238E27FC236}">
                <a16:creationId xmlns:a16="http://schemas.microsoft.com/office/drawing/2014/main" id="{D236401D-7497-4869-9DD0-95EE7177CF19}"/>
              </a:ext>
            </a:extLst>
          </p:cNvPr>
          <p:cNvSpPr/>
          <p:nvPr/>
        </p:nvSpPr>
        <p:spPr>
          <a:xfrm rot="453748">
            <a:off x="4915801" y="3108033"/>
            <a:ext cx="1401773" cy="86113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941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5" name="Rectangle 24">
            <a:extLst>
              <a:ext uri="{FF2B5EF4-FFF2-40B4-BE49-F238E27FC236}">
                <a16:creationId xmlns:a16="http://schemas.microsoft.com/office/drawing/2014/main" id="{B9FF99BD-075F-4761-A995-6FC574BD25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B21A54-9BA3-4EA9-B460-5A829ADD90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A8F714-B9D8-488A-8CCA-E9948FF913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52FEE59F-9506-41DB-9B58-8CF611089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58" y="1123527"/>
            <a:ext cx="7973679" cy="4604800"/>
          </a:xfrm>
          <a:prstGeom prst="rect">
            <a:avLst/>
          </a:prstGeom>
        </p:spPr>
      </p:pic>
    </p:spTree>
    <p:extLst>
      <p:ext uri="{BB962C8B-B14F-4D97-AF65-F5344CB8AC3E}">
        <p14:creationId xmlns:p14="http://schemas.microsoft.com/office/powerpoint/2010/main" val="26113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8">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749DB23-C17C-4FFE-B023-B83AF3CBF2A7}"/>
              </a:ext>
            </a:extLst>
          </p:cNvPr>
          <p:cNvPicPr>
            <a:picLocks noChangeAspect="1"/>
          </p:cNvPicPr>
          <p:nvPr/>
        </p:nvPicPr>
        <p:blipFill rotWithShape="1">
          <a:blip r:embed="rId2"/>
          <a:srcRect l="10220" r="3799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标题 1">
            <a:extLst>
              <a:ext uri="{FF2B5EF4-FFF2-40B4-BE49-F238E27FC236}">
                <a16:creationId xmlns:a16="http://schemas.microsoft.com/office/drawing/2014/main" id="{09DB91B2-6831-40BD-87B2-EDA95A7584BE}"/>
              </a:ext>
            </a:extLst>
          </p:cNvPr>
          <p:cNvSpPr>
            <a:spLocks noGrp="1"/>
          </p:cNvSpPr>
          <p:nvPr>
            <p:ph type="title"/>
          </p:nvPr>
        </p:nvSpPr>
        <p:spPr>
          <a:xfrm>
            <a:off x="615851" y="702476"/>
            <a:ext cx="5120114" cy="1692794"/>
          </a:xfrm>
        </p:spPr>
        <p:txBody>
          <a:bodyPr>
            <a:normAutofit/>
          </a:bodyPr>
          <a:lstStyle/>
          <a:p>
            <a:r>
              <a:rPr lang="en-US" altLang="zh-CN" b="1" dirty="0"/>
              <a:t>Up-to-date News content extraction</a:t>
            </a:r>
            <a:endParaRPr lang="zh-CN" altLang="en-US" b="1" dirty="0"/>
          </a:p>
        </p:txBody>
      </p:sp>
      <p:sp>
        <p:nvSpPr>
          <p:cNvPr id="3" name="内容占位符 2">
            <a:extLst>
              <a:ext uri="{FF2B5EF4-FFF2-40B4-BE49-F238E27FC236}">
                <a16:creationId xmlns:a16="http://schemas.microsoft.com/office/drawing/2014/main" id="{801C7416-1D9C-4262-911E-001C5055B9EF}"/>
              </a:ext>
            </a:extLst>
          </p:cNvPr>
          <p:cNvSpPr>
            <a:spLocks noGrp="1"/>
          </p:cNvSpPr>
          <p:nvPr>
            <p:ph idx="1"/>
          </p:nvPr>
        </p:nvSpPr>
        <p:spPr>
          <a:xfrm>
            <a:off x="655320" y="3429003"/>
            <a:ext cx="5120113" cy="3462228"/>
          </a:xfrm>
        </p:spPr>
        <p:txBody>
          <a:bodyPr>
            <a:normAutofit/>
          </a:bodyPr>
          <a:lstStyle/>
          <a:p>
            <a:pPr marL="0" indent="0">
              <a:buNone/>
            </a:pPr>
            <a:r>
              <a:rPr lang="en-US" altLang="zh-CN" sz="2000" dirty="0"/>
              <a:t>We write a python script that can obtain the most up-to-date news articles’ </a:t>
            </a:r>
            <a:r>
              <a:rPr lang="en-US" altLang="zh-CN" sz="2000" dirty="0" err="1"/>
              <a:t>urls</a:t>
            </a:r>
            <a:r>
              <a:rPr lang="en-US" altLang="zh-CN" sz="2000" dirty="0"/>
              <a:t> from a lot of mainstream news media (</a:t>
            </a:r>
            <a:r>
              <a:rPr lang="en-US" altLang="zh-CN" sz="2000" dirty="0" err="1"/>
              <a:t>eg</a:t>
            </a:r>
            <a:r>
              <a:rPr lang="en-US" altLang="zh-CN" sz="2000" dirty="0"/>
              <a:t>. USA today, KY3 News, BBC News) and by accessing collected </a:t>
            </a:r>
            <a:r>
              <a:rPr lang="en-US" altLang="zh-CN" sz="2000" dirty="0" err="1"/>
              <a:t>urls</a:t>
            </a:r>
            <a:r>
              <a:rPr lang="en-US" altLang="zh-CN" sz="2000" dirty="0"/>
              <a:t> one by one, fetch contents from each article to separate text file</a:t>
            </a:r>
            <a:endParaRPr lang="zh-CN" altLang="en-US" sz="2000" dirty="0"/>
          </a:p>
        </p:txBody>
      </p:sp>
    </p:spTree>
    <p:extLst>
      <p:ext uri="{BB962C8B-B14F-4D97-AF65-F5344CB8AC3E}">
        <p14:creationId xmlns:p14="http://schemas.microsoft.com/office/powerpoint/2010/main" val="274374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F9F79B-A093-478E-96B5-EE02BC93A8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4C22394-EBC2-4FAF-A555-6C02D589EED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7194F93-1F71-4A70-9DF1-28F1837711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498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BC0C84-DC2A-43AE-9576-0A44295E8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2A8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内容占位符 4">
            <a:extLst>
              <a:ext uri="{FF2B5EF4-FFF2-40B4-BE49-F238E27FC236}">
                <a16:creationId xmlns:a16="http://schemas.microsoft.com/office/drawing/2014/main" id="{8FAED260-E57A-427C-A3E6-C859EB247086}"/>
              </a:ext>
            </a:extLst>
          </p:cNvPr>
          <p:cNvPicPr>
            <a:picLocks noChangeAspect="1"/>
          </p:cNvPicPr>
          <p:nvPr/>
        </p:nvPicPr>
        <p:blipFill rotWithShape="1">
          <a:blip r:embed="rId2">
            <a:extLst>
              <a:ext uri="{28A0092B-C50C-407E-A947-70E740481C1C}">
                <a14:useLocalDpi xmlns:a14="http://schemas.microsoft.com/office/drawing/2010/main" val="0"/>
              </a:ext>
            </a:extLst>
          </a:blip>
          <a:srcRect l="15391" r="5624"/>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2" name="标题 1">
            <a:extLst>
              <a:ext uri="{FF2B5EF4-FFF2-40B4-BE49-F238E27FC236}">
                <a16:creationId xmlns:a16="http://schemas.microsoft.com/office/drawing/2014/main" id="{78D39607-5405-4B9E-962D-7D8BE7473F7B}"/>
              </a:ext>
            </a:extLst>
          </p:cNvPr>
          <p:cNvSpPr>
            <a:spLocks noGrp="1"/>
          </p:cNvSpPr>
          <p:nvPr>
            <p:ph type="title"/>
          </p:nvPr>
        </p:nvSpPr>
        <p:spPr>
          <a:xfrm>
            <a:off x="640079" y="4526280"/>
            <a:ext cx="7410681" cy="1737360"/>
          </a:xfrm>
        </p:spPr>
        <p:txBody>
          <a:bodyPr>
            <a:normAutofit/>
          </a:bodyPr>
          <a:lstStyle/>
          <a:p>
            <a:r>
              <a:rPr lang="en-US" altLang="zh-CN" sz="4800" b="1" dirty="0"/>
              <a:t>Word Cloud, Word Vector, Word Frequency Algorithm</a:t>
            </a:r>
            <a:endParaRPr lang="zh-CN" altLang="en-US" sz="4800" b="1" dirty="0"/>
          </a:p>
        </p:txBody>
      </p:sp>
      <p:sp>
        <p:nvSpPr>
          <p:cNvPr id="10" name="Content Placeholder 9"/>
          <p:cNvSpPr>
            <a:spLocks noGrp="1"/>
          </p:cNvSpPr>
          <p:nvPr>
            <p:ph idx="1"/>
          </p:nvPr>
        </p:nvSpPr>
        <p:spPr>
          <a:xfrm>
            <a:off x="640080" y="595293"/>
            <a:ext cx="4766421" cy="3463951"/>
          </a:xfrm>
        </p:spPr>
        <p:txBody>
          <a:bodyPr anchor="ctr">
            <a:normAutofit/>
          </a:bodyPr>
          <a:lstStyle/>
          <a:p>
            <a:pPr marL="0" indent="0">
              <a:buNone/>
            </a:pPr>
            <a:r>
              <a:rPr lang="en-US" sz="2400" dirty="0"/>
              <a:t>To test and optimize different algorithms outcome, we set up 3 different ways in the </a:t>
            </a:r>
            <a:r>
              <a:rPr lang="en-US" altLang="zh-CN" sz="2400" dirty="0"/>
              <a:t>process of generating </a:t>
            </a:r>
            <a:r>
              <a:rPr lang="en-US" sz="2400" dirty="0"/>
              <a:t>word cloud pictures. </a:t>
            </a:r>
          </a:p>
          <a:p>
            <a:pPr marL="0" indent="0">
              <a:buNone/>
            </a:pPr>
            <a:r>
              <a:rPr lang="en-US" sz="2400" dirty="0"/>
              <a:t>In each scenario, we applied word cloud, word vector and word frequency algorithm accordingly</a:t>
            </a:r>
          </a:p>
        </p:txBody>
      </p:sp>
    </p:spTree>
    <p:extLst>
      <p:ext uri="{BB962C8B-B14F-4D97-AF65-F5344CB8AC3E}">
        <p14:creationId xmlns:p14="http://schemas.microsoft.com/office/powerpoint/2010/main" val="196771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3E37D5-DDDB-4DA9-98E7-07CB8E90C943}"/>
              </a:ext>
            </a:extLst>
          </p:cNvPr>
          <p:cNvPicPr>
            <a:picLocks noChangeAspect="1"/>
          </p:cNvPicPr>
          <p:nvPr/>
        </p:nvPicPr>
        <p:blipFill rotWithShape="1">
          <a:blip r:embed="rId2"/>
          <a:srcRect t="9091" r="2323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2B307D1-B721-40A5-9275-4E228DEF55C6}"/>
              </a:ext>
            </a:extLst>
          </p:cNvPr>
          <p:cNvSpPr>
            <a:spLocks noGrp="1"/>
          </p:cNvSpPr>
          <p:nvPr>
            <p:ph idx="1"/>
          </p:nvPr>
        </p:nvSpPr>
        <p:spPr>
          <a:xfrm>
            <a:off x="505333" y="559293"/>
            <a:ext cx="5380562" cy="4998128"/>
          </a:xfrm>
        </p:spPr>
        <p:txBody>
          <a:bodyPr>
            <a:noAutofit/>
          </a:bodyPr>
          <a:lstStyle/>
          <a:p>
            <a:r>
              <a:rPr lang="en-US" altLang="zh-CN" sz="2400" b="1" dirty="0">
                <a:effectLst>
                  <a:outerShdw blurRad="38100" dist="38100" dir="2700000" algn="tl">
                    <a:srgbClr val="000000">
                      <a:alpha val="43137"/>
                    </a:srgbClr>
                  </a:outerShdw>
                </a:effectLst>
                <a:latin typeface="Goudy Old Style" panose="02020502050305020303" pitchFamily="18" charset="0"/>
              </a:rPr>
              <a:t>Stop Words</a:t>
            </a:r>
          </a:p>
          <a:p>
            <a:pPr marL="0" indent="0">
              <a:buNone/>
            </a:pPr>
            <a:r>
              <a:rPr lang="en-US" altLang="zh-CN" sz="1600" dirty="0"/>
              <a:t>     </a:t>
            </a:r>
            <a:r>
              <a:rPr lang="en-US" altLang="zh-CN" sz="1600" dirty="0">
                <a:latin typeface="Bell MT" panose="02020503060305020303" pitchFamily="18" charset="0"/>
              </a:rPr>
              <a:t>In computing, stop words are words which are filtered out before or after processing of natural language data (text)</a:t>
            </a:r>
          </a:p>
          <a:p>
            <a:r>
              <a:rPr lang="en-US" altLang="zh-CN" sz="2400" b="1" dirty="0">
                <a:effectLst>
                  <a:outerShdw blurRad="38100" dist="38100" dir="2700000" algn="tl">
                    <a:srgbClr val="000000">
                      <a:alpha val="43137"/>
                    </a:srgbClr>
                  </a:outerShdw>
                </a:effectLst>
                <a:latin typeface="Goudy Old Style" panose="02020502050305020303" pitchFamily="18" charset="0"/>
              </a:rPr>
              <a:t>Word Vector</a:t>
            </a:r>
            <a:r>
              <a:rPr lang="zh-CN" altLang="en-US" sz="2400" b="1" dirty="0">
                <a:effectLst>
                  <a:outerShdw blurRad="38100" dist="38100" dir="2700000" algn="tl">
                    <a:srgbClr val="000000">
                      <a:alpha val="43137"/>
                    </a:srgbClr>
                  </a:outerShdw>
                </a:effectLst>
                <a:latin typeface="Goudy Old Style" panose="02020502050305020303" pitchFamily="18" charset="0"/>
              </a:rPr>
              <a:t> </a:t>
            </a:r>
          </a:p>
          <a:p>
            <a:pPr marL="0" indent="0">
              <a:buNone/>
            </a:pPr>
            <a:r>
              <a:rPr lang="en-US" altLang="zh-CN" sz="1600" dirty="0">
                <a:latin typeface="Bell MT" panose="02020503060305020303" pitchFamily="18" charset="0"/>
              </a:rPr>
              <a:t>     Word2vec is a group of related models that are used to produce word embeddings. These models are shallow, two-layer neural networks that are trained to reconstruct linguistic contexts of words. Word2vec takes as its input a large corpus of text and produces a vector space, typically of several hundred dimensions, with each unique word in the corpus being assigned a corresponding vector in the space. Word vectors are positioned in the vector space such that words that share common contexts in the corpus are located in close proximity to one another in the space.</a:t>
            </a:r>
          </a:p>
          <a:p>
            <a:r>
              <a:rPr lang="en-US" altLang="zh-CN" sz="2400" b="1" dirty="0">
                <a:effectLst>
                  <a:outerShdw blurRad="38100" dist="38100" dir="2700000" algn="tl">
                    <a:srgbClr val="000000">
                      <a:alpha val="43137"/>
                    </a:srgbClr>
                  </a:outerShdw>
                </a:effectLst>
                <a:latin typeface="Goudy Old Style" panose="02020502050305020303" pitchFamily="18" charset="0"/>
              </a:rPr>
              <a:t>Word Frequency</a:t>
            </a:r>
            <a:endParaRPr lang="zh-CN" altLang="en-US" sz="2400" b="1" dirty="0">
              <a:effectLst>
                <a:outerShdw blurRad="38100" dist="38100" dir="2700000" algn="tl">
                  <a:srgbClr val="000000">
                    <a:alpha val="43137"/>
                  </a:srgbClr>
                </a:outerShdw>
              </a:effectLst>
              <a:latin typeface="Goudy Old Style" panose="02020502050305020303" pitchFamily="18" charset="0"/>
            </a:endParaRPr>
          </a:p>
          <a:p>
            <a:pPr marL="0" indent="0">
              <a:buNone/>
            </a:pPr>
            <a:r>
              <a:rPr lang="en-US" altLang="zh-CN" sz="1600" dirty="0">
                <a:latin typeface="Bell MT" panose="02020503060305020303" pitchFamily="18" charset="0"/>
              </a:rPr>
              <a:t>    The word frequency utilizes word count and is greatly relate to the number of words in a document or passage of text.</a:t>
            </a:r>
          </a:p>
        </p:txBody>
      </p:sp>
    </p:spTree>
    <p:extLst>
      <p:ext uri="{BB962C8B-B14F-4D97-AF65-F5344CB8AC3E}">
        <p14:creationId xmlns:p14="http://schemas.microsoft.com/office/powerpoint/2010/main" val="4055386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D8B0E7DE-10F8-45AD-AC61-051FE127E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98312CC0-5BBE-4CD5-8335-579945DC9C42}"/>
              </a:ext>
            </a:extLst>
          </p:cNvPr>
          <p:cNvSpPr>
            <a:spLocks noGrp="1"/>
          </p:cNvSpPr>
          <p:nvPr>
            <p:ph type="title"/>
          </p:nvPr>
        </p:nvSpPr>
        <p:spPr>
          <a:xfrm>
            <a:off x="709448" y="1913950"/>
            <a:ext cx="4204137" cy="1342754"/>
          </a:xfrm>
        </p:spPr>
        <p:txBody>
          <a:bodyPr>
            <a:normAutofit/>
          </a:bodyPr>
          <a:lstStyle/>
          <a:p>
            <a:pPr algn="ctr"/>
            <a:r>
              <a:rPr lang="en-US" altLang="zh-CN" sz="4000" b="1" dirty="0">
                <a:latin typeface="Goudy Old Style" panose="02020502050305020303" pitchFamily="18" charset="0"/>
              </a:rPr>
              <a:t>Technology Stack:</a:t>
            </a:r>
            <a:endParaRPr lang="zh-CN" altLang="en-US" sz="4000" b="1" dirty="0">
              <a:latin typeface="Goudy Old Style" panose="02020502050305020303" pitchFamily="18" charset="0"/>
            </a:endParaRPr>
          </a:p>
        </p:txBody>
      </p:sp>
      <p:sp>
        <p:nvSpPr>
          <p:cNvPr id="3" name="内容占位符 2">
            <a:extLst>
              <a:ext uri="{FF2B5EF4-FFF2-40B4-BE49-F238E27FC236}">
                <a16:creationId xmlns:a16="http://schemas.microsoft.com/office/drawing/2014/main" id="{A69201AF-1F76-4DA1-B884-37D356D98A28}"/>
              </a:ext>
            </a:extLst>
          </p:cNvPr>
          <p:cNvSpPr>
            <a:spLocks noGrp="1"/>
          </p:cNvSpPr>
          <p:nvPr>
            <p:ph idx="1"/>
          </p:nvPr>
        </p:nvSpPr>
        <p:spPr>
          <a:xfrm>
            <a:off x="709448" y="3852579"/>
            <a:ext cx="4593021" cy="2619839"/>
          </a:xfrm>
        </p:spPr>
        <p:txBody>
          <a:bodyPr anchor="ctr">
            <a:normAutofit fontScale="92500" lnSpcReduction="20000"/>
          </a:bodyPr>
          <a:lstStyle/>
          <a:p>
            <a:pPr marL="0" indent="0">
              <a:buNone/>
            </a:pPr>
            <a:r>
              <a:rPr lang="en-US" altLang="zh-CN" sz="1800" dirty="0"/>
              <a:t>Newspaper package</a:t>
            </a:r>
          </a:p>
          <a:p>
            <a:pPr marL="0" indent="0">
              <a:buNone/>
            </a:pPr>
            <a:r>
              <a:rPr lang="en-US" altLang="zh-CN" sz="1800" dirty="0"/>
              <a:t>(</a:t>
            </a:r>
            <a:r>
              <a:rPr lang="en-US" altLang="zh-CN" sz="1800" dirty="0">
                <a:hlinkClick r:id="rId3"/>
              </a:rPr>
              <a:t>https://github.com/codelucas/newspaper</a:t>
            </a:r>
            <a:r>
              <a:rPr lang="en-US" altLang="zh-CN" sz="1800" dirty="0"/>
              <a:t>)</a:t>
            </a:r>
          </a:p>
          <a:p>
            <a:pPr marL="0" indent="0">
              <a:buNone/>
            </a:pPr>
            <a:r>
              <a:rPr lang="en-US" altLang="zh-CN" sz="1800" dirty="0"/>
              <a:t>Facebook API</a:t>
            </a:r>
          </a:p>
          <a:p>
            <a:pPr marL="0" indent="0">
              <a:buNone/>
            </a:pPr>
            <a:r>
              <a:rPr lang="en-US" altLang="zh-CN" sz="1800" dirty="0"/>
              <a:t>(</a:t>
            </a:r>
            <a:r>
              <a:rPr lang="en-US" altLang="zh-CN" sz="1800" dirty="0">
                <a:hlinkClick r:id="rId4"/>
              </a:rPr>
              <a:t>https://github.com/facebookresearch/fastText</a:t>
            </a:r>
            <a:r>
              <a:rPr lang="en-US" altLang="zh-CN" sz="1800" dirty="0"/>
              <a:t>)</a:t>
            </a:r>
          </a:p>
          <a:p>
            <a:pPr marL="0" indent="0">
              <a:buNone/>
            </a:pPr>
            <a:r>
              <a:rPr lang="en-US" altLang="zh-CN" sz="1800" dirty="0"/>
              <a:t>Word Cloud package</a:t>
            </a:r>
          </a:p>
          <a:p>
            <a:pPr marL="0" indent="0">
              <a:buNone/>
            </a:pPr>
            <a:r>
              <a:rPr lang="en-US" altLang="zh-CN" sz="1800" dirty="0"/>
              <a:t>(</a:t>
            </a:r>
            <a:r>
              <a:rPr lang="en-US" altLang="zh-CN" sz="1800" dirty="0">
                <a:hlinkClick r:id="rId5"/>
              </a:rPr>
              <a:t>https://github.com/amueller/word_cloud</a:t>
            </a:r>
            <a:r>
              <a:rPr lang="en-US" altLang="zh-CN" sz="1800" dirty="0"/>
              <a:t>)</a:t>
            </a:r>
          </a:p>
          <a:p>
            <a:pPr marL="0" indent="0">
              <a:buNone/>
            </a:pPr>
            <a:r>
              <a:rPr lang="en-US" altLang="zh-CN" sz="1800" dirty="0"/>
              <a:t>D3(Data-Driven Documents)</a:t>
            </a:r>
          </a:p>
          <a:p>
            <a:pPr marL="0" indent="0">
              <a:buNone/>
            </a:pPr>
            <a:r>
              <a:rPr lang="en-US" altLang="zh-CN" sz="1800" dirty="0"/>
              <a:t>(</a:t>
            </a:r>
            <a:r>
              <a:rPr lang="en-US" altLang="zh-CN" sz="1800" dirty="0">
                <a:hlinkClick r:id="rId6"/>
              </a:rPr>
              <a:t>https://d3js.org/</a:t>
            </a:r>
            <a:r>
              <a:rPr lang="en-US" altLang="zh-CN" sz="1800" dirty="0"/>
              <a:t>)</a:t>
            </a:r>
          </a:p>
          <a:p>
            <a:pPr marL="0" indent="0">
              <a:buNone/>
            </a:pPr>
            <a:endParaRPr lang="en-US" altLang="zh-CN" sz="1400" dirty="0"/>
          </a:p>
          <a:p>
            <a:pPr marL="0" indent="0">
              <a:buNone/>
            </a:pPr>
            <a:endParaRPr lang="en-US" altLang="zh-CN" sz="1400" dirty="0"/>
          </a:p>
          <a:p>
            <a:pPr marL="0" indent="0">
              <a:buNone/>
            </a:pPr>
            <a:endParaRPr lang="zh-CN" altLang="en-US" sz="1400" dirty="0"/>
          </a:p>
        </p:txBody>
      </p:sp>
    </p:spTree>
    <p:extLst>
      <p:ext uri="{BB962C8B-B14F-4D97-AF65-F5344CB8AC3E}">
        <p14:creationId xmlns:p14="http://schemas.microsoft.com/office/powerpoint/2010/main" val="1386993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AAD08280-05C8-424B-AC01-7AD863195D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153962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E94AF0A6-1C16-4E0C-B635-333CE91E0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146" y="643467"/>
            <a:ext cx="8913707" cy="5571066"/>
          </a:xfrm>
          <a:prstGeom prst="rect">
            <a:avLst/>
          </a:prstGeom>
        </p:spPr>
      </p:pic>
    </p:spTree>
    <p:extLst>
      <p:ext uri="{BB962C8B-B14F-4D97-AF65-F5344CB8AC3E}">
        <p14:creationId xmlns:p14="http://schemas.microsoft.com/office/powerpoint/2010/main" val="30681080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730</TotalTime>
  <Words>261</Words>
  <Application>Microsoft Office PowerPoint</Application>
  <PresentationFormat>宽屏</PresentationFormat>
  <Paragraphs>30</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等线</vt:lpstr>
      <vt:lpstr>等线 Light</vt:lpstr>
      <vt:lpstr>Arial</vt:lpstr>
      <vt:lpstr>Bell MT</vt:lpstr>
      <vt:lpstr>Goudy Old Style</vt:lpstr>
      <vt:lpstr>Jokerman</vt:lpstr>
      <vt:lpstr>Office 主题​​</vt:lpstr>
      <vt:lpstr>Creative News Media Word cloud generator</vt:lpstr>
      <vt:lpstr>What is a Word cloud?</vt:lpstr>
      <vt:lpstr>PowerPoint 演示文稿</vt:lpstr>
      <vt:lpstr>Up-to-date News content extraction</vt:lpstr>
      <vt:lpstr>Word Cloud, Word Vector, Word Frequency Algorithm</vt:lpstr>
      <vt:lpstr>PowerPoint 演示文稿</vt:lpstr>
      <vt:lpstr>Technology Stack:</vt:lpstr>
      <vt:lpstr>PowerPoint 演示文稿</vt:lpstr>
      <vt:lpstr>PowerPoint 演示文稿</vt:lpstr>
      <vt:lpstr>PowerPoint 演示文稿</vt:lpstr>
      <vt:lpstr>PowerPoint 演示文稿</vt:lpstr>
      <vt:lpstr>PowerPoint 演示文稿</vt:lpstr>
      <vt:lpstr>PowerPoint 演示文稿</vt:lpstr>
      <vt:lpstr>This is the 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News Media Word cloud generator</dc:title>
  <dc:creator>.</dc:creator>
  <cp:lastModifiedBy>.</cp:lastModifiedBy>
  <cp:revision>25</cp:revision>
  <dcterms:created xsi:type="dcterms:W3CDTF">2017-10-15T03:45:11Z</dcterms:created>
  <dcterms:modified xsi:type="dcterms:W3CDTF">2017-10-15T16:08:06Z</dcterms:modified>
</cp:coreProperties>
</file>